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806" autoAdjust="0"/>
  </p:normalViewPr>
  <p:slideViewPr>
    <p:cSldViewPr snapToGrid="0" snapToObjects="1">
      <p:cViewPr varScale="1">
        <p:scale>
          <a:sx n="113" d="100"/>
          <a:sy n="113" d="100"/>
        </p:scale>
        <p:origin x="5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637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18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1207294"/>
            <a:ext cx="82296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Science, AI &amp; Machine Learning for Beginners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554198" y="2978944"/>
            <a:ext cx="403560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the fundamentals</a:t>
            </a:r>
            <a:endParaRPr lang="en-US" sz="202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344" y="3650456"/>
            <a:ext cx="285750" cy="28575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406" y="3650456"/>
            <a:ext cx="285750" cy="28575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469" y="3650456"/>
            <a:ext cx="357188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14375" y="571500"/>
            <a:ext cx="357188" cy="285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143875" y="4286250"/>
            <a:ext cx="285750" cy="2857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Getting Started - Next Steps</a:t>
            </a:r>
            <a:endParaRPr lang="en-US" sz="2025" dirty="0"/>
          </a:p>
        </p:txBody>
      </p:sp>
      <p:sp>
        <p:nvSpPr>
          <p:cNvPr id="6" name="Shape 1"/>
          <p:cNvSpPr/>
          <p:nvPr/>
        </p:nvSpPr>
        <p:spPr>
          <a:xfrm>
            <a:off x="285750" y="885825"/>
            <a:ext cx="4179094" cy="810090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7" name="Shape 2"/>
          <p:cNvSpPr/>
          <p:nvPr/>
        </p:nvSpPr>
        <p:spPr>
          <a:xfrm>
            <a:off x="392906" y="992981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96" y="1092994"/>
            <a:ext cx="176808" cy="15716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57250" y="992981"/>
            <a:ext cx="35004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the Fundamentals</a:t>
            </a:r>
            <a:endParaRPr lang="en-US" sz="1046" dirty="0"/>
          </a:p>
        </p:txBody>
      </p:sp>
      <p:sp>
        <p:nvSpPr>
          <p:cNvPr id="10" name="Text 4"/>
          <p:cNvSpPr/>
          <p:nvPr/>
        </p:nvSpPr>
        <p:spPr>
          <a:xfrm>
            <a:off x="857250" y="1228725"/>
            <a:ext cx="350043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Python programming, statistics, and data manipulation libraries like Pandas and NumPy.</a:t>
            </a:r>
            <a:endParaRPr lang="en-US" sz="942" dirty="0"/>
          </a:p>
        </p:txBody>
      </p:sp>
      <p:sp>
        <p:nvSpPr>
          <p:cNvPr id="11" name="Shape 5"/>
          <p:cNvSpPr/>
          <p:nvPr/>
        </p:nvSpPr>
        <p:spPr>
          <a:xfrm>
            <a:off x="285750" y="1838790"/>
            <a:ext cx="4179094" cy="810090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2" name="Shape 6"/>
          <p:cNvSpPr/>
          <p:nvPr/>
        </p:nvSpPr>
        <p:spPr>
          <a:xfrm>
            <a:off x="392906" y="1945946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3" y="2045959"/>
            <a:ext cx="196453" cy="1571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7250" y="1945946"/>
            <a:ext cx="35004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Practice with Projects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857250" y="2181690"/>
            <a:ext cx="350043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your knowledge to real datasets through guided projects and Kaggle competitions.</a:t>
            </a:r>
            <a:endParaRPr lang="en-US" sz="942" dirty="0"/>
          </a:p>
        </p:txBody>
      </p:sp>
      <p:sp>
        <p:nvSpPr>
          <p:cNvPr id="16" name="Shape 9"/>
          <p:cNvSpPr/>
          <p:nvPr/>
        </p:nvSpPr>
        <p:spPr>
          <a:xfrm>
            <a:off x="285750" y="2791755"/>
            <a:ext cx="4179094" cy="810090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7" name="Shape 10"/>
          <p:cNvSpPr/>
          <p:nvPr/>
        </p:nvSpPr>
        <p:spPr>
          <a:xfrm>
            <a:off x="392906" y="2898911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273" y="2998924"/>
            <a:ext cx="196453" cy="15716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57250" y="2898911"/>
            <a:ext cx="35004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 Communities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857250" y="3134655"/>
            <a:ext cx="350043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with other learners through forums, meetups, and online communities like Stack Overflow and GitHub.</a:t>
            </a:r>
            <a:endParaRPr lang="en-US" sz="942" dirty="0"/>
          </a:p>
        </p:txBody>
      </p:sp>
      <p:sp>
        <p:nvSpPr>
          <p:cNvPr id="21" name="Shape 13"/>
          <p:cNvSpPr/>
          <p:nvPr/>
        </p:nvSpPr>
        <p:spPr>
          <a:xfrm>
            <a:off x="285750" y="3744720"/>
            <a:ext cx="4179094" cy="810090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2" name="Shape 14"/>
          <p:cNvSpPr/>
          <p:nvPr/>
        </p:nvSpPr>
        <p:spPr>
          <a:xfrm>
            <a:off x="392906" y="3851877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73" y="3951889"/>
            <a:ext cx="196453" cy="157163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57250" y="3851877"/>
            <a:ext cx="35004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Learning</a:t>
            </a:r>
            <a:endParaRPr lang="en-US" sz="1046" dirty="0"/>
          </a:p>
        </p:txBody>
      </p:sp>
      <p:sp>
        <p:nvSpPr>
          <p:cNvPr id="25" name="Text 16"/>
          <p:cNvSpPr/>
          <p:nvPr/>
        </p:nvSpPr>
        <p:spPr>
          <a:xfrm>
            <a:off x="857250" y="4087620"/>
            <a:ext cx="350043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Stay updated with the latest trends, tools, and techniques through online courses and workshops.</a:t>
            </a:r>
            <a:endParaRPr lang="en-US" sz="942" dirty="0"/>
          </a:p>
        </p:txBody>
      </p:sp>
      <p:sp>
        <p:nvSpPr>
          <p:cNvPr id="27" name="Shape 17"/>
          <p:cNvSpPr/>
          <p:nvPr/>
        </p:nvSpPr>
        <p:spPr>
          <a:xfrm>
            <a:off x="8727486" y="4757738"/>
            <a:ext cx="273639" cy="24288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28" name="Text 18"/>
          <p:cNvSpPr/>
          <p:nvPr/>
        </p:nvSpPr>
        <p:spPr>
          <a:xfrm>
            <a:off x="8727486" y="4757738"/>
            <a:ext cx="273639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-900000">
            <a:off x="260856" y="260856"/>
            <a:ext cx="1049913" cy="104991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900000">
            <a:off x="8043892" y="3860465"/>
            <a:ext cx="842903" cy="99444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Table of Contents</a:t>
            </a:r>
            <a:endParaRPr lang="en-US" sz="2025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938" y="1251579"/>
            <a:ext cx="128588" cy="1714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021681" y="1028700"/>
            <a:ext cx="5336381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Concepts of Data Science, Machine Learning, Artificial Intelligence</a:t>
            </a:r>
            <a:endParaRPr lang="en-US" sz="1350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938" y="2000222"/>
            <a:ext cx="150019" cy="17145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2043113" y="1931659"/>
            <a:ext cx="2769431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Difference between DS vs ML vs AI</a:t>
            </a:r>
            <a:endParaRPr lang="en-US" sz="135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938" y="2594577"/>
            <a:ext cx="192881" cy="17145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2085975" y="2526013"/>
            <a:ext cx="406286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Importance of Data Science and Machine Learning</a:t>
            </a:r>
            <a:endParaRPr lang="en-US" sz="13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38" y="3188931"/>
            <a:ext cx="171450" cy="17145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2064544" y="3120368"/>
            <a:ext cx="3358372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Roles and Responsibilities of Data Science</a:t>
            </a:r>
            <a:endParaRPr lang="en-US" sz="1350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5938" y="3783285"/>
            <a:ext cx="171450" cy="17145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2064544" y="3714722"/>
            <a:ext cx="2522553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Skills Required for Data Science</a:t>
            </a:r>
            <a:endParaRPr lang="en-US" sz="1350" dirty="0"/>
          </a:p>
        </p:txBody>
      </p:sp>
      <p:sp>
        <p:nvSpPr>
          <p:cNvPr id="16" name="Shape 6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7" name="Text 7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Data Science?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1235757"/>
            <a:ext cx="4286250" cy="30288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398277"/>
            <a:ext cx="24105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science is the process of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39222" y="1398277"/>
            <a:ext cx="88537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extracting 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672586"/>
            <a:ext cx="17184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meaningful insights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147088" y="1672586"/>
            <a:ext cx="216302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knowledge from data. 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28625" y="1946895"/>
            <a:ext cx="379162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 involves collecting, organizing, and analyzing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28625" y="2221204"/>
            <a:ext cx="37467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large amounts of data to understand patterns,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28625" y="2495513"/>
            <a:ext cx="307976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make predictions, or inform decisions.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28625" y="3044130"/>
            <a:ext cx="349845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scientists use various techniques from 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28625" y="3318439"/>
            <a:ext cx="39125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statistics, mathematics, and computer science to 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428625" y="3592748"/>
            <a:ext cx="269503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interpret complex data and solve 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3123660" y="3592748"/>
            <a:ext cx="8783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real-world 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28625" y="3867057"/>
            <a:ext cx="8047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1233413" y="3867057"/>
            <a:ext cx="4596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35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3" y="957263"/>
            <a:ext cx="3571875" cy="3585856"/>
          </a:xfrm>
          <a:prstGeom prst="rect">
            <a:avLst/>
          </a:prstGeom>
        </p:spPr>
      </p:pic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4829175"/>
            <a:ext cx="150019" cy="171450"/>
          </a:xfrm>
          <a:prstGeom prst="rect">
            <a:avLst/>
          </a:prstGeom>
        </p:spPr>
      </p:pic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4829175"/>
            <a:ext cx="192881" cy="171450"/>
          </a:xfrm>
          <a:prstGeom prst="rect">
            <a:avLst/>
          </a:prstGeom>
        </p:spPr>
      </p:pic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88" y="4829175"/>
            <a:ext cx="214313" cy="171450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57188" y="714375"/>
            <a:ext cx="1428750" cy="21431"/>
          </a:xfrm>
          <a:prstGeom prst="roundRect">
            <a:avLst/>
          </a:prstGeom>
          <a:solidFill>
            <a:srgbClr val="2ECC71"/>
          </a:solidFill>
          <a:ln/>
        </p:spPr>
      </p:sp>
      <p:sp>
        <p:nvSpPr>
          <p:cNvPr id="4" name="Shape 1"/>
          <p:cNvSpPr/>
          <p:nvPr/>
        </p:nvSpPr>
        <p:spPr>
          <a:xfrm>
            <a:off x="357188" y="714375"/>
            <a:ext cx="21431" cy="1071563"/>
          </a:xfrm>
          <a:prstGeom prst="roundRect">
            <a:avLst/>
          </a:prstGeom>
          <a:solidFill>
            <a:srgbClr val="2ECC71"/>
          </a:solidFill>
          <a:ln/>
        </p:spPr>
      </p:sp>
      <p:sp>
        <p:nvSpPr>
          <p:cNvPr id="5" name="Shape 2"/>
          <p:cNvSpPr/>
          <p:nvPr/>
        </p:nvSpPr>
        <p:spPr>
          <a:xfrm>
            <a:off x="7358063" y="4050506"/>
            <a:ext cx="1071563" cy="21431"/>
          </a:xfrm>
          <a:prstGeom prst="roundRect">
            <a:avLst/>
          </a:prstGeom>
          <a:solidFill>
            <a:srgbClr val="2ECC71"/>
          </a:solidFill>
          <a:ln/>
        </p:spPr>
      </p:sp>
      <p:sp>
        <p:nvSpPr>
          <p:cNvPr id="6" name="Shape 3"/>
          <p:cNvSpPr/>
          <p:nvPr/>
        </p:nvSpPr>
        <p:spPr>
          <a:xfrm>
            <a:off x="8408194" y="3357563"/>
            <a:ext cx="21431" cy="714375"/>
          </a:xfrm>
          <a:prstGeom prst="roundRect">
            <a:avLst/>
          </a:prstGeom>
          <a:solidFill>
            <a:srgbClr val="2ECC71"/>
          </a:solidFill>
          <a:ln/>
        </p:spPr>
      </p:sp>
      <p:sp>
        <p:nvSpPr>
          <p:cNvPr id="7" name="Text 4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Artificial Intelligence?</a:t>
            </a:r>
            <a:endParaRPr lang="en-US" sz="2025" dirty="0"/>
          </a:p>
        </p:txBody>
      </p:sp>
      <p:sp>
        <p:nvSpPr>
          <p:cNvPr id="8" name="Shape 5"/>
          <p:cNvSpPr/>
          <p:nvPr/>
        </p:nvSpPr>
        <p:spPr>
          <a:xfrm>
            <a:off x="285750" y="957263"/>
            <a:ext cx="4286250" cy="248022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28625" y="1119783"/>
            <a:ext cx="398227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Artificial Intelligence (AI) is the field of technology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28625" y="1394092"/>
            <a:ext cx="388145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focused on creating machines and software that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28625" y="1668400"/>
            <a:ext cx="310839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perform tasks that usually require 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3537021" y="1668400"/>
            <a:ext cx="60987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 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28625" y="1942709"/>
            <a:ext cx="100950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intelligence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1438126" y="1942709"/>
            <a:ext cx="4596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28625" y="2491327"/>
            <a:ext cx="195523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includes things like 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2383864" y="2491327"/>
            <a:ext cx="12708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understanding 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428625" y="2765636"/>
            <a:ext cx="80308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language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1231711" y="2765636"/>
            <a:ext cx="31812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recognizing images, solving problems, 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28625" y="3039945"/>
            <a:ext cx="179322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making decisions.</a:t>
            </a:r>
            <a:endParaRPr lang="en-US" sz="13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3" y="1196467"/>
            <a:ext cx="3571875" cy="2001813"/>
          </a:xfrm>
          <a:prstGeom prst="rect">
            <a:avLst/>
          </a:prstGeom>
        </p:spPr>
      </p:pic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4829175"/>
            <a:ext cx="214313" cy="171450"/>
          </a:xfrm>
          <a:prstGeom prst="rect">
            <a:avLst/>
          </a:prstGeom>
        </p:spPr>
      </p:pic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4" y="4829175"/>
            <a:ext cx="171450" cy="171450"/>
          </a:xfrm>
          <a:prstGeom prst="rect">
            <a:avLst/>
          </a:prstGeom>
        </p:spPr>
      </p:pic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4829175"/>
            <a:ext cx="171450" cy="171450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25" name="Text 18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143875" y="571500"/>
            <a:ext cx="285750" cy="285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572375" y="1071563"/>
            <a:ext cx="285750" cy="2857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Machine Learning?</a:t>
            </a:r>
            <a:endParaRPr lang="en-US" sz="2025" dirty="0"/>
          </a:p>
        </p:txBody>
      </p:sp>
      <p:sp>
        <p:nvSpPr>
          <p:cNvPr id="6" name="Shape 1"/>
          <p:cNvSpPr/>
          <p:nvPr/>
        </p:nvSpPr>
        <p:spPr>
          <a:xfrm>
            <a:off x="285750" y="957263"/>
            <a:ext cx="4286250" cy="2754530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7" name="Text 2"/>
          <p:cNvSpPr/>
          <p:nvPr/>
        </p:nvSpPr>
        <p:spPr>
          <a:xfrm>
            <a:off x="428625" y="1119783"/>
            <a:ext cx="324144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enables computers to 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3670074" y="1119783"/>
            <a:ext cx="44765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428625" y="1394092"/>
            <a:ext cx="84988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data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1278508" y="1394092"/>
            <a:ext cx="27960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make decisions or predictions 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428625" y="1668400"/>
            <a:ext cx="368000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being explicitly programmed for each 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428625" y="1942709"/>
            <a:ext cx="101859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task.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428625" y="2491327"/>
            <a:ext cx="375099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Instead of following hard-coded instructions, a 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428625" y="2765636"/>
            <a:ext cx="200530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model 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2433926" y="2765636"/>
            <a:ext cx="15891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identifies patterns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4023103" y="2765636"/>
            <a:ext cx="19477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428625" y="3039945"/>
            <a:ext cx="335254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data and uses those patterns to make 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428625" y="3314254"/>
            <a:ext cx="19559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predictions or decisions.</a:t>
            </a:r>
            <a:endParaRPr lang="en-US" sz="13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063" y="1241534"/>
            <a:ext cx="3571875" cy="2185988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" y="4829175"/>
            <a:ext cx="214313" cy="171450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4" y="4829175"/>
            <a:ext cx="171450" cy="171450"/>
          </a:xfrm>
          <a:prstGeom prst="rect">
            <a:avLst/>
          </a:prstGeom>
        </p:spPr>
      </p:pic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" y="4829175"/>
            <a:ext cx="150019" cy="171450"/>
          </a:xfrm>
          <a:prstGeom prst="rect">
            <a:avLst/>
          </a:prstGeom>
        </p:spPr>
      </p:pic>
      <p:sp>
        <p:nvSpPr>
          <p:cNvPr id="23" name="Shape 14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24" name="Text 15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-900000">
            <a:off x="44718" y="60411"/>
            <a:ext cx="946408" cy="102217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900000">
            <a:off x="8152874" y="4060911"/>
            <a:ext cx="946407" cy="102217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Difference Between DS, AI &amp; ML</a:t>
            </a:r>
            <a:endParaRPr lang="en-US" sz="2025" dirty="0"/>
          </a:p>
        </p:txBody>
      </p:sp>
      <p:sp>
        <p:nvSpPr>
          <p:cNvPr id="6" name="Shape 1"/>
          <p:cNvSpPr/>
          <p:nvPr/>
        </p:nvSpPr>
        <p:spPr>
          <a:xfrm>
            <a:off x="285750" y="885825"/>
            <a:ext cx="2854291" cy="742950"/>
          </a:xfrm>
          <a:prstGeom prst="rect">
            <a:avLst/>
          </a:prstGeom>
          <a:solidFill>
            <a:srgbClr val="2ECC71"/>
          </a:solidFill>
          <a:ln/>
        </p:spPr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869" y="992981"/>
            <a:ext cx="200025" cy="20002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67250" y="1264444"/>
            <a:ext cx="109129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Science</a:t>
            </a:r>
            <a:endParaRPr lang="en-US" sz="1350" dirty="0"/>
          </a:p>
        </p:txBody>
      </p:sp>
      <p:sp>
        <p:nvSpPr>
          <p:cNvPr id="9" name="Shape 3"/>
          <p:cNvSpPr/>
          <p:nvPr/>
        </p:nvSpPr>
        <p:spPr>
          <a:xfrm>
            <a:off x="3140041" y="885825"/>
            <a:ext cx="2921208" cy="742950"/>
          </a:xfrm>
          <a:prstGeom prst="rect">
            <a:avLst/>
          </a:prstGeom>
          <a:solidFill>
            <a:srgbClr val="2ECC71"/>
          </a:solidFill>
          <a:ln/>
        </p:spPr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618" y="992981"/>
            <a:ext cx="200025" cy="2000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697505" y="1264444"/>
            <a:ext cx="180625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Artificial Intelligence</a:t>
            </a:r>
            <a:endParaRPr lang="en-US" sz="1350" dirty="0"/>
          </a:p>
        </p:txBody>
      </p:sp>
      <p:sp>
        <p:nvSpPr>
          <p:cNvPr id="12" name="Shape 5"/>
          <p:cNvSpPr/>
          <p:nvPr/>
        </p:nvSpPr>
        <p:spPr>
          <a:xfrm>
            <a:off x="6061249" y="885825"/>
            <a:ext cx="2797001" cy="742950"/>
          </a:xfrm>
          <a:prstGeom prst="rect">
            <a:avLst/>
          </a:prstGeom>
          <a:solidFill>
            <a:srgbClr val="2ECC71"/>
          </a:solidFill>
          <a:ln/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734" y="992981"/>
            <a:ext cx="250031" cy="20002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688475" y="1264444"/>
            <a:ext cx="154254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</a:t>
            </a:r>
            <a:endParaRPr lang="en-US" sz="1350" dirty="0"/>
          </a:p>
        </p:txBody>
      </p:sp>
      <p:sp>
        <p:nvSpPr>
          <p:cNvPr id="15" name="Shape 7"/>
          <p:cNvSpPr/>
          <p:nvPr/>
        </p:nvSpPr>
        <p:spPr>
          <a:xfrm>
            <a:off x="285750" y="1628775"/>
            <a:ext cx="2854291" cy="792956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6" name="Text 8"/>
          <p:cNvSpPr/>
          <p:nvPr/>
        </p:nvSpPr>
        <p:spPr>
          <a:xfrm>
            <a:off x="392906" y="1744861"/>
            <a:ext cx="11314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DS is the field that </a:t>
            </a:r>
            <a:endParaRPr lang="en-US" sz="942" dirty="0"/>
          </a:p>
        </p:txBody>
      </p:sp>
      <p:sp>
        <p:nvSpPr>
          <p:cNvPr id="17" name="Text 9"/>
          <p:cNvSpPr/>
          <p:nvPr/>
        </p:nvSpPr>
        <p:spPr>
          <a:xfrm>
            <a:off x="1524353" y="1744861"/>
            <a:ext cx="5196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predicts</a:t>
            </a:r>
            <a:endParaRPr lang="en-US" sz="942" dirty="0"/>
          </a:p>
        </p:txBody>
      </p:sp>
      <p:sp>
        <p:nvSpPr>
          <p:cNvPr id="18" name="Text 10"/>
          <p:cNvSpPr/>
          <p:nvPr/>
        </p:nvSpPr>
        <p:spPr>
          <a:xfrm>
            <a:off x="392906" y="1744861"/>
            <a:ext cx="2591060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 makes decisions with the help of past and present data.</a:t>
            </a:r>
            <a:endParaRPr lang="en-US" sz="942" dirty="0"/>
          </a:p>
        </p:txBody>
      </p:sp>
      <p:sp>
        <p:nvSpPr>
          <p:cNvPr id="19" name="Shape 11"/>
          <p:cNvSpPr/>
          <p:nvPr/>
        </p:nvSpPr>
        <p:spPr>
          <a:xfrm>
            <a:off x="3140041" y="1628775"/>
            <a:ext cx="2921208" cy="792956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0" name="Text 12"/>
          <p:cNvSpPr/>
          <p:nvPr/>
        </p:nvSpPr>
        <p:spPr>
          <a:xfrm>
            <a:off x="3247197" y="1744861"/>
            <a:ext cx="18908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is the broad field of creating </a:t>
            </a:r>
            <a:endParaRPr lang="en-US" sz="942" dirty="0"/>
          </a:p>
        </p:txBody>
      </p:sp>
      <p:sp>
        <p:nvSpPr>
          <p:cNvPr id="21" name="Text 13"/>
          <p:cNvSpPr/>
          <p:nvPr/>
        </p:nvSpPr>
        <p:spPr>
          <a:xfrm>
            <a:off x="3247197" y="1744861"/>
            <a:ext cx="2272940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 systems</a:t>
            </a:r>
            <a:endParaRPr lang="en-US" sz="942" dirty="0"/>
          </a:p>
        </p:txBody>
      </p:sp>
      <p:sp>
        <p:nvSpPr>
          <p:cNvPr id="22" name="Text 14"/>
          <p:cNvSpPr/>
          <p:nvPr/>
        </p:nvSpPr>
        <p:spPr>
          <a:xfrm>
            <a:off x="3247197" y="1937742"/>
            <a:ext cx="2518032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can perform tasks requiring human-like intelligence.</a:t>
            </a:r>
            <a:endParaRPr lang="en-US" sz="942" dirty="0"/>
          </a:p>
        </p:txBody>
      </p:sp>
      <p:sp>
        <p:nvSpPr>
          <p:cNvPr id="23" name="Shape 15"/>
          <p:cNvSpPr/>
          <p:nvPr/>
        </p:nvSpPr>
        <p:spPr>
          <a:xfrm>
            <a:off x="6061249" y="1628775"/>
            <a:ext cx="2797001" cy="792956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4" name="Text 16"/>
          <p:cNvSpPr/>
          <p:nvPr/>
        </p:nvSpPr>
        <p:spPr>
          <a:xfrm>
            <a:off x="6168405" y="1744861"/>
            <a:ext cx="4512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ML is a </a:t>
            </a:r>
            <a:endParaRPr lang="en-US" sz="942" dirty="0"/>
          </a:p>
        </p:txBody>
      </p:sp>
      <p:sp>
        <p:nvSpPr>
          <p:cNvPr id="25" name="Text 17"/>
          <p:cNvSpPr/>
          <p:nvPr/>
        </p:nvSpPr>
        <p:spPr>
          <a:xfrm>
            <a:off x="6619633" y="1744861"/>
            <a:ext cx="7604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subset of AI</a:t>
            </a:r>
            <a:endParaRPr lang="en-US" sz="942" dirty="0"/>
          </a:p>
        </p:txBody>
      </p:sp>
      <p:sp>
        <p:nvSpPr>
          <p:cNvPr id="26" name="Text 18"/>
          <p:cNvSpPr/>
          <p:nvPr/>
        </p:nvSpPr>
        <p:spPr>
          <a:xfrm>
            <a:off x="6168405" y="1735302"/>
            <a:ext cx="2579480" cy="5799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b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focused on creating programs that learn from data without being explicitly programmed for each task.</a:t>
            </a:r>
            <a:endParaRPr lang="en-US" sz="942" dirty="0"/>
          </a:p>
        </p:txBody>
      </p:sp>
      <p:sp>
        <p:nvSpPr>
          <p:cNvPr id="27" name="Shape 19"/>
          <p:cNvSpPr/>
          <p:nvPr/>
        </p:nvSpPr>
        <p:spPr>
          <a:xfrm>
            <a:off x="285750" y="2421731"/>
            <a:ext cx="2854291" cy="9858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8" name="Text 20"/>
          <p:cNvSpPr/>
          <p:nvPr/>
        </p:nvSpPr>
        <p:spPr>
          <a:xfrm>
            <a:off x="285750" y="2421731"/>
            <a:ext cx="2854291" cy="98583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DS processes data (both structured and unstructured) to understand trends and patterns and provide actionable information.</a:t>
            </a:r>
            <a:endParaRPr lang="en-US" sz="942" dirty="0"/>
          </a:p>
        </p:txBody>
      </p:sp>
      <p:sp>
        <p:nvSpPr>
          <p:cNvPr id="29" name="Shape 21"/>
          <p:cNvSpPr/>
          <p:nvPr/>
        </p:nvSpPr>
        <p:spPr>
          <a:xfrm>
            <a:off x="3140041" y="2421731"/>
            <a:ext cx="2921208" cy="9858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0" name="Text 22"/>
          <p:cNvSpPr/>
          <p:nvPr/>
        </p:nvSpPr>
        <p:spPr>
          <a:xfrm>
            <a:off x="3140041" y="2421731"/>
            <a:ext cx="2921208" cy="98583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combines large amounts of data with intelligent algorithms to help computers learn and make decisions on their own.</a:t>
            </a:r>
            <a:endParaRPr lang="en-US" sz="942" dirty="0"/>
          </a:p>
        </p:txBody>
      </p:sp>
      <p:sp>
        <p:nvSpPr>
          <p:cNvPr id="31" name="Shape 23"/>
          <p:cNvSpPr/>
          <p:nvPr/>
        </p:nvSpPr>
        <p:spPr>
          <a:xfrm>
            <a:off x="6061249" y="2421731"/>
            <a:ext cx="2797001" cy="9858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2" name="Text 24"/>
          <p:cNvSpPr/>
          <p:nvPr/>
        </p:nvSpPr>
        <p:spPr>
          <a:xfrm>
            <a:off x="6061249" y="2421731"/>
            <a:ext cx="2797001" cy="98583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ML uses data to build models that improve their performance over time based on experience.</a:t>
            </a:r>
            <a:endParaRPr lang="en-US" sz="942" dirty="0"/>
          </a:p>
        </p:txBody>
      </p:sp>
      <p:sp>
        <p:nvSpPr>
          <p:cNvPr id="33" name="Shape 25"/>
          <p:cNvSpPr/>
          <p:nvPr/>
        </p:nvSpPr>
        <p:spPr>
          <a:xfrm>
            <a:off x="285750" y="3407569"/>
            <a:ext cx="2854291" cy="60007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4" name="Text 26"/>
          <p:cNvSpPr/>
          <p:nvPr/>
        </p:nvSpPr>
        <p:spPr>
          <a:xfrm>
            <a:off x="285750" y="3407569"/>
            <a:ext cx="2854291" cy="6000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Involves data operations such as sourcing, cleaning, and processing.</a:t>
            </a:r>
            <a:endParaRPr lang="en-US" sz="942" dirty="0"/>
          </a:p>
        </p:txBody>
      </p:sp>
      <p:sp>
        <p:nvSpPr>
          <p:cNvPr id="35" name="Shape 27"/>
          <p:cNvSpPr/>
          <p:nvPr/>
        </p:nvSpPr>
        <p:spPr>
          <a:xfrm>
            <a:off x="3140041" y="3407569"/>
            <a:ext cx="2921208" cy="60007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6" name="Text 28"/>
          <p:cNvSpPr/>
          <p:nvPr/>
        </p:nvSpPr>
        <p:spPr>
          <a:xfrm>
            <a:off x="3140041" y="3407569"/>
            <a:ext cx="2921208" cy="6000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Uses logic, decision trees, and can include machine learning techniques.</a:t>
            </a:r>
            <a:endParaRPr lang="en-US" sz="942" dirty="0"/>
          </a:p>
        </p:txBody>
      </p:sp>
      <p:sp>
        <p:nvSpPr>
          <p:cNvPr id="37" name="Shape 29"/>
          <p:cNvSpPr/>
          <p:nvPr/>
        </p:nvSpPr>
        <p:spPr>
          <a:xfrm>
            <a:off x="6061249" y="3407569"/>
            <a:ext cx="2797001" cy="60007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8" name="Text 30"/>
          <p:cNvSpPr/>
          <p:nvPr/>
        </p:nvSpPr>
        <p:spPr>
          <a:xfrm>
            <a:off x="6061249" y="3407569"/>
            <a:ext cx="2797001" cy="6000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Uses statistical methods to identify patterns and make predictions.</a:t>
            </a:r>
            <a:endParaRPr lang="en-US" sz="942" dirty="0"/>
          </a:p>
        </p:txBody>
      </p:sp>
      <p:sp>
        <p:nvSpPr>
          <p:cNvPr id="39" name="Shape 31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40" name="Text 32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57188" y="714375"/>
            <a:ext cx="428625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8358188" y="4000500"/>
            <a:ext cx="428625" cy="4286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Importance of Data Science and Machine Learning</a:t>
            </a:r>
            <a:endParaRPr lang="en-US" sz="2025" dirty="0"/>
          </a:p>
        </p:txBody>
      </p:sp>
      <p:sp>
        <p:nvSpPr>
          <p:cNvPr id="6" name="Shape 1"/>
          <p:cNvSpPr/>
          <p:nvPr/>
        </p:nvSpPr>
        <p:spPr>
          <a:xfrm>
            <a:off x="285750" y="957263"/>
            <a:ext cx="4179094" cy="2850356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7" name="Text 2"/>
          <p:cNvSpPr/>
          <p:nvPr/>
        </p:nvSpPr>
        <p:spPr>
          <a:xfrm>
            <a:off x="428625" y="1100138"/>
            <a:ext cx="3893344" cy="392906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Science</a:t>
            </a:r>
            <a:endParaRPr lang="en-US" sz="1575" dirty="0"/>
          </a:p>
        </p:txBody>
      </p:sp>
      <p:sp>
        <p:nvSpPr>
          <p:cNvPr id="8" name="Shape 3"/>
          <p:cNvSpPr/>
          <p:nvPr/>
        </p:nvSpPr>
        <p:spPr>
          <a:xfrm>
            <a:off x="485775" y="1693069"/>
            <a:ext cx="285750" cy="285750"/>
          </a:xfrm>
          <a:prstGeom prst="ellipse">
            <a:avLst/>
          </a:prstGeom>
          <a:solidFill>
            <a:srgbClr val="2ECC71">
              <a:alpha val="10000"/>
            </a:srgbClr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1750219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78681" y="1728788"/>
            <a:ext cx="17859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Informed Decision-Making</a:t>
            </a:r>
            <a:endParaRPr lang="en-US" sz="1046" dirty="0"/>
          </a:p>
        </p:txBody>
      </p:sp>
      <p:sp>
        <p:nvSpPr>
          <p:cNvPr id="11" name="Shape 5"/>
          <p:cNvSpPr/>
          <p:nvPr/>
        </p:nvSpPr>
        <p:spPr>
          <a:xfrm>
            <a:off x="485775" y="2200275"/>
            <a:ext cx="285750" cy="285750"/>
          </a:xfrm>
          <a:prstGeom prst="ellipse">
            <a:avLst/>
          </a:prstGeom>
          <a:solidFill>
            <a:srgbClr val="2ECC71">
              <a:alpha val="10000"/>
            </a:srgbClr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" y="2257425"/>
            <a:ext cx="192881" cy="1714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78681" y="2235994"/>
            <a:ext cx="13627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Improving Efficiency</a:t>
            </a:r>
            <a:endParaRPr lang="en-US" sz="1046" dirty="0"/>
          </a:p>
        </p:txBody>
      </p:sp>
      <p:sp>
        <p:nvSpPr>
          <p:cNvPr id="14" name="Shape 7"/>
          <p:cNvSpPr/>
          <p:nvPr/>
        </p:nvSpPr>
        <p:spPr>
          <a:xfrm>
            <a:off x="485775" y="2707481"/>
            <a:ext cx="285750" cy="285750"/>
          </a:xfrm>
          <a:prstGeom prst="ellipse">
            <a:avLst/>
          </a:prstGeom>
          <a:solidFill>
            <a:srgbClr val="2ECC71">
              <a:alpha val="10000"/>
            </a:srgbClr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" y="2764631"/>
            <a:ext cx="171450" cy="17145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78681" y="2743200"/>
            <a:ext cx="129017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Analytics</a:t>
            </a:r>
            <a:endParaRPr lang="en-US" sz="1046" dirty="0"/>
          </a:p>
        </p:txBody>
      </p:sp>
      <p:sp>
        <p:nvSpPr>
          <p:cNvPr id="17" name="Shape 9"/>
          <p:cNvSpPr/>
          <p:nvPr/>
        </p:nvSpPr>
        <p:spPr>
          <a:xfrm>
            <a:off x="485775" y="3214688"/>
            <a:ext cx="285750" cy="285750"/>
          </a:xfrm>
          <a:prstGeom prst="ellipse">
            <a:avLst/>
          </a:prstGeom>
          <a:solidFill>
            <a:srgbClr val="2ECC71">
              <a:alpha val="10000"/>
            </a:srgbClr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356" y="3271838"/>
            <a:ext cx="128588" cy="17145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878681" y="3250406"/>
            <a:ext cx="156548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Data-Driven Innovation</a:t>
            </a:r>
            <a:endParaRPr lang="en-US" sz="1046" dirty="0"/>
          </a:p>
        </p:txBody>
      </p:sp>
      <p:sp>
        <p:nvSpPr>
          <p:cNvPr id="20" name="Shape 11"/>
          <p:cNvSpPr/>
          <p:nvPr/>
        </p:nvSpPr>
        <p:spPr>
          <a:xfrm>
            <a:off x="4679156" y="957263"/>
            <a:ext cx="4179094" cy="2850356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1" name="Text 12"/>
          <p:cNvSpPr/>
          <p:nvPr/>
        </p:nvSpPr>
        <p:spPr>
          <a:xfrm>
            <a:off x="4822031" y="1100138"/>
            <a:ext cx="3893344" cy="392906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</a:t>
            </a:r>
            <a:endParaRPr lang="en-US" sz="1575" dirty="0"/>
          </a:p>
        </p:txBody>
      </p:sp>
      <p:sp>
        <p:nvSpPr>
          <p:cNvPr id="22" name="Shape 13"/>
          <p:cNvSpPr/>
          <p:nvPr/>
        </p:nvSpPr>
        <p:spPr>
          <a:xfrm>
            <a:off x="4879181" y="1693069"/>
            <a:ext cx="285750" cy="285750"/>
          </a:xfrm>
          <a:prstGeom prst="ellipse">
            <a:avLst/>
          </a:prstGeom>
          <a:solidFill>
            <a:srgbClr val="2ECC71">
              <a:alpha val="10000"/>
            </a:srgbClr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4900" y="1750219"/>
            <a:ext cx="214313" cy="171450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272088" y="1728788"/>
            <a:ext cx="79454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</a:t>
            </a:r>
            <a:endParaRPr lang="en-US" sz="1046" dirty="0"/>
          </a:p>
        </p:txBody>
      </p:sp>
      <p:sp>
        <p:nvSpPr>
          <p:cNvPr id="25" name="Shape 15"/>
          <p:cNvSpPr/>
          <p:nvPr/>
        </p:nvSpPr>
        <p:spPr>
          <a:xfrm>
            <a:off x="4879181" y="2200275"/>
            <a:ext cx="285750" cy="285750"/>
          </a:xfrm>
          <a:prstGeom prst="ellipse">
            <a:avLst/>
          </a:prstGeom>
          <a:solidFill>
            <a:srgbClr val="2ECC71">
              <a:alpha val="10000"/>
            </a:srgbClr>
          </a:solidFill>
          <a:ln/>
        </p:spPr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6331" y="2257425"/>
            <a:ext cx="171450" cy="17145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5272088" y="2235994"/>
            <a:ext cx="129318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Accuracy</a:t>
            </a:r>
            <a:endParaRPr lang="en-US" sz="1046" dirty="0"/>
          </a:p>
        </p:txBody>
      </p:sp>
      <p:sp>
        <p:nvSpPr>
          <p:cNvPr id="28" name="Shape 17"/>
          <p:cNvSpPr/>
          <p:nvPr/>
        </p:nvSpPr>
        <p:spPr>
          <a:xfrm>
            <a:off x="4879181" y="2707481"/>
            <a:ext cx="285750" cy="285750"/>
          </a:xfrm>
          <a:prstGeom prst="ellipse">
            <a:avLst/>
          </a:prstGeom>
          <a:solidFill>
            <a:srgbClr val="2ECC71">
              <a:alpha val="10000"/>
            </a:srgbClr>
          </a:solidFill>
          <a:ln/>
        </p:spPr>
      </p:sp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4900" y="2764631"/>
            <a:ext cx="214313" cy="17145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5272088" y="2743200"/>
            <a:ext cx="10335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Personalization</a:t>
            </a:r>
            <a:endParaRPr lang="en-US" sz="1046" dirty="0"/>
          </a:p>
        </p:txBody>
      </p:sp>
      <p:sp>
        <p:nvSpPr>
          <p:cNvPr id="31" name="Shape 19"/>
          <p:cNvSpPr/>
          <p:nvPr/>
        </p:nvSpPr>
        <p:spPr>
          <a:xfrm>
            <a:off x="4879181" y="3214688"/>
            <a:ext cx="285750" cy="285750"/>
          </a:xfrm>
          <a:prstGeom prst="ellipse">
            <a:avLst/>
          </a:prstGeom>
          <a:solidFill>
            <a:srgbClr val="2ECC71">
              <a:alpha val="10000"/>
            </a:srgbClr>
          </a:solidFill>
          <a:ln/>
        </p:spPr>
      </p:sp>
      <p:pic>
        <p:nvPicPr>
          <p:cNvPr id="3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4900" y="3271838"/>
            <a:ext cx="214313" cy="17145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5272088" y="3250406"/>
            <a:ext cx="216514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Improving Customer Experience</a:t>
            </a:r>
            <a:endParaRPr lang="en-US" sz="1046" dirty="0"/>
          </a:p>
        </p:txBody>
      </p:sp>
      <p:sp>
        <p:nvSpPr>
          <p:cNvPr id="34" name="Shape 21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35" name="Text 22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-900000">
            <a:off x="62599" y="62599"/>
            <a:ext cx="874927" cy="87492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900000">
            <a:off x="8382025" y="4229086"/>
            <a:ext cx="702419" cy="82870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Roles and Responsibilities of Data Scientists</a:t>
            </a:r>
            <a:endParaRPr lang="en-US" sz="2025" dirty="0"/>
          </a:p>
        </p:txBody>
      </p:sp>
      <p:sp>
        <p:nvSpPr>
          <p:cNvPr id="6" name="Shape 1"/>
          <p:cNvSpPr/>
          <p:nvPr/>
        </p:nvSpPr>
        <p:spPr>
          <a:xfrm>
            <a:off x="642938" y="885825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7" name="Shape 2"/>
          <p:cNvSpPr/>
          <p:nvPr/>
        </p:nvSpPr>
        <p:spPr>
          <a:xfrm>
            <a:off x="728663" y="971550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" y="1071563"/>
            <a:ext cx="157163" cy="15716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93006" y="1060121"/>
            <a:ext cx="246607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objectives and business problems</a:t>
            </a:r>
            <a:endParaRPr lang="en-US" sz="942" dirty="0"/>
          </a:p>
        </p:txBody>
      </p:sp>
      <p:sp>
        <p:nvSpPr>
          <p:cNvPr id="10" name="Shape 4"/>
          <p:cNvSpPr/>
          <p:nvPr/>
        </p:nvSpPr>
        <p:spPr>
          <a:xfrm>
            <a:off x="4643438" y="885825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1" name="Shape 5"/>
          <p:cNvSpPr/>
          <p:nvPr/>
        </p:nvSpPr>
        <p:spPr>
          <a:xfrm>
            <a:off x="4729163" y="971550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998" y="1071563"/>
            <a:ext cx="137517" cy="15716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193506" y="1060121"/>
            <a:ext cx="1932552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Collect and gather relevant data</a:t>
            </a:r>
            <a:endParaRPr lang="en-US" sz="942" dirty="0"/>
          </a:p>
        </p:txBody>
      </p:sp>
      <p:sp>
        <p:nvSpPr>
          <p:cNvPr id="14" name="Shape 7"/>
          <p:cNvSpPr/>
          <p:nvPr/>
        </p:nvSpPr>
        <p:spPr>
          <a:xfrm>
            <a:off x="642938" y="1664494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5" name="Shape 8"/>
          <p:cNvSpPr/>
          <p:nvPr/>
        </p:nvSpPr>
        <p:spPr>
          <a:xfrm>
            <a:off x="728663" y="1750219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30" y="1850231"/>
            <a:ext cx="196453" cy="15716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193006" y="1838790"/>
            <a:ext cx="161521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 and clean the data</a:t>
            </a:r>
            <a:endParaRPr lang="en-US" sz="942" dirty="0"/>
          </a:p>
        </p:txBody>
      </p:sp>
      <p:sp>
        <p:nvSpPr>
          <p:cNvPr id="18" name="Shape 10"/>
          <p:cNvSpPr/>
          <p:nvPr/>
        </p:nvSpPr>
        <p:spPr>
          <a:xfrm>
            <a:off x="4643438" y="1664494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9" name="Shape 11"/>
          <p:cNvSpPr/>
          <p:nvPr/>
        </p:nvSpPr>
        <p:spPr>
          <a:xfrm>
            <a:off x="4729163" y="1750219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1850231"/>
            <a:ext cx="157163" cy="157163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193506" y="1838790"/>
            <a:ext cx="1472338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 and store data</a:t>
            </a:r>
            <a:endParaRPr lang="en-US" sz="942" dirty="0"/>
          </a:p>
        </p:txBody>
      </p:sp>
      <p:sp>
        <p:nvSpPr>
          <p:cNvPr id="22" name="Shape 13"/>
          <p:cNvSpPr/>
          <p:nvPr/>
        </p:nvSpPr>
        <p:spPr>
          <a:xfrm>
            <a:off x="642938" y="2443163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3" name="Shape 14"/>
          <p:cNvSpPr/>
          <p:nvPr/>
        </p:nvSpPr>
        <p:spPr>
          <a:xfrm>
            <a:off x="728663" y="2528888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675" y="2628900"/>
            <a:ext cx="157163" cy="157163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193006" y="2617459"/>
            <a:ext cx="173813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 exploratory analysis</a:t>
            </a:r>
            <a:endParaRPr lang="en-US" sz="942" dirty="0"/>
          </a:p>
        </p:txBody>
      </p:sp>
      <p:sp>
        <p:nvSpPr>
          <p:cNvPr id="26" name="Shape 16"/>
          <p:cNvSpPr/>
          <p:nvPr/>
        </p:nvSpPr>
        <p:spPr>
          <a:xfrm>
            <a:off x="4643438" y="2443163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7" name="Shape 17"/>
          <p:cNvSpPr/>
          <p:nvPr/>
        </p:nvSpPr>
        <p:spPr>
          <a:xfrm>
            <a:off x="4729163" y="2528888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9530" y="2628900"/>
            <a:ext cx="196453" cy="157163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193506" y="2617459"/>
            <a:ext cx="188201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models and algorithms</a:t>
            </a:r>
            <a:endParaRPr lang="en-US" sz="942" dirty="0"/>
          </a:p>
        </p:txBody>
      </p:sp>
      <p:sp>
        <p:nvSpPr>
          <p:cNvPr id="30" name="Shape 19"/>
          <p:cNvSpPr/>
          <p:nvPr/>
        </p:nvSpPr>
        <p:spPr>
          <a:xfrm>
            <a:off x="642938" y="3221831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1" name="Shape 20"/>
          <p:cNvSpPr/>
          <p:nvPr/>
        </p:nvSpPr>
        <p:spPr>
          <a:xfrm>
            <a:off x="728663" y="3307556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675" y="3407569"/>
            <a:ext cx="157163" cy="157163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1193006" y="3396128"/>
            <a:ext cx="181733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data science techniques</a:t>
            </a:r>
            <a:endParaRPr lang="en-US" sz="942" dirty="0"/>
          </a:p>
        </p:txBody>
      </p:sp>
      <p:sp>
        <p:nvSpPr>
          <p:cNvPr id="34" name="Shape 22"/>
          <p:cNvSpPr/>
          <p:nvPr/>
        </p:nvSpPr>
        <p:spPr>
          <a:xfrm>
            <a:off x="4643438" y="3221831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5" name="Shape 23"/>
          <p:cNvSpPr/>
          <p:nvPr/>
        </p:nvSpPr>
        <p:spPr>
          <a:xfrm>
            <a:off x="4729163" y="3307556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3407569"/>
            <a:ext cx="157163" cy="157163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5193506" y="3396128"/>
            <a:ext cx="1757809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 and improve results</a:t>
            </a:r>
            <a:endParaRPr lang="en-US" sz="942" dirty="0"/>
          </a:p>
        </p:txBody>
      </p:sp>
      <p:sp>
        <p:nvSpPr>
          <p:cNvPr id="38" name="Shape 25"/>
          <p:cNvSpPr/>
          <p:nvPr/>
        </p:nvSpPr>
        <p:spPr>
          <a:xfrm>
            <a:off x="642938" y="4000500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9" name="Shape 26"/>
          <p:cNvSpPr/>
          <p:nvPr/>
        </p:nvSpPr>
        <p:spPr>
          <a:xfrm>
            <a:off x="728663" y="4086225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40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030" y="4186238"/>
            <a:ext cx="196453" cy="157163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1193006" y="4174796"/>
            <a:ext cx="1868788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Present results to stakeholders</a:t>
            </a:r>
            <a:endParaRPr lang="en-US" sz="942" dirty="0"/>
          </a:p>
        </p:txBody>
      </p:sp>
      <p:sp>
        <p:nvSpPr>
          <p:cNvPr id="42" name="Shape 28"/>
          <p:cNvSpPr/>
          <p:nvPr/>
        </p:nvSpPr>
        <p:spPr>
          <a:xfrm>
            <a:off x="4643438" y="4000500"/>
            <a:ext cx="3857625" cy="52863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43" name="Shape 29"/>
          <p:cNvSpPr/>
          <p:nvPr/>
        </p:nvSpPr>
        <p:spPr>
          <a:xfrm>
            <a:off x="4729163" y="4086225"/>
            <a:ext cx="357188" cy="357188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4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9175" y="4186238"/>
            <a:ext cx="157163" cy="157163"/>
          </a:xfrm>
          <a:prstGeom prst="rect">
            <a:avLst/>
          </a:prstGeom>
        </p:spPr>
      </p:pic>
      <p:sp>
        <p:nvSpPr>
          <p:cNvPr id="45" name="Text 30"/>
          <p:cNvSpPr/>
          <p:nvPr/>
        </p:nvSpPr>
        <p:spPr>
          <a:xfrm>
            <a:off x="5193506" y="4174796"/>
            <a:ext cx="228745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Make adjustments based on feedback</a:t>
            </a:r>
            <a:endParaRPr lang="en-US" sz="942" dirty="0"/>
          </a:p>
        </p:txBody>
      </p:sp>
      <p:sp>
        <p:nvSpPr>
          <p:cNvPr id="46" name="Shape 31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47" name="Text 32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-900000">
            <a:off x="292967" y="292967"/>
            <a:ext cx="699942" cy="69994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900000">
            <a:off x="8010651" y="4132102"/>
            <a:ext cx="837948" cy="73692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Skills Required for Data Science</a:t>
            </a:r>
            <a:endParaRPr lang="en-US" sz="2025" dirty="0"/>
          </a:p>
        </p:txBody>
      </p:sp>
      <p:sp>
        <p:nvSpPr>
          <p:cNvPr id="6" name="Shape 1"/>
          <p:cNvSpPr/>
          <p:nvPr/>
        </p:nvSpPr>
        <p:spPr>
          <a:xfrm>
            <a:off x="642938" y="885825"/>
            <a:ext cx="3839766" cy="82867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7" name="Shape 2"/>
          <p:cNvSpPr/>
          <p:nvPr/>
        </p:nvSpPr>
        <p:spPr>
          <a:xfrm>
            <a:off x="750094" y="1085850"/>
            <a:ext cx="428625" cy="428625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91" y="1200150"/>
            <a:ext cx="250031" cy="2000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21594" y="992981"/>
            <a:ext cx="30539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Languages</a:t>
            </a:r>
            <a:endParaRPr lang="en-US" sz="1238" dirty="0"/>
          </a:p>
        </p:txBody>
      </p:sp>
      <p:sp>
        <p:nvSpPr>
          <p:cNvPr id="10" name="Text 4"/>
          <p:cNvSpPr/>
          <p:nvPr/>
        </p:nvSpPr>
        <p:spPr>
          <a:xfrm>
            <a:off x="1321594" y="1264444"/>
            <a:ext cx="3053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Python, R, SQL, Java, Scala for data manipulation and analysis</a:t>
            </a:r>
            <a:endParaRPr lang="en-US" sz="837" dirty="0"/>
          </a:p>
        </p:txBody>
      </p:sp>
      <p:sp>
        <p:nvSpPr>
          <p:cNvPr id="11" name="Shape 5"/>
          <p:cNvSpPr/>
          <p:nvPr/>
        </p:nvSpPr>
        <p:spPr>
          <a:xfrm>
            <a:off x="4661297" y="885825"/>
            <a:ext cx="3839766" cy="82867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2" name="Shape 6"/>
          <p:cNvSpPr/>
          <p:nvPr/>
        </p:nvSpPr>
        <p:spPr>
          <a:xfrm>
            <a:off x="4768453" y="1085850"/>
            <a:ext cx="428625" cy="428625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756" y="1200150"/>
            <a:ext cx="150019" cy="2000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339953" y="992981"/>
            <a:ext cx="30539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Statistics &amp; Probability</a:t>
            </a:r>
            <a:endParaRPr lang="en-US" sz="1238" dirty="0"/>
          </a:p>
        </p:txBody>
      </p:sp>
      <p:sp>
        <p:nvSpPr>
          <p:cNvPr id="15" name="Text 8"/>
          <p:cNvSpPr/>
          <p:nvPr/>
        </p:nvSpPr>
        <p:spPr>
          <a:xfrm>
            <a:off x="5339953" y="1264444"/>
            <a:ext cx="3053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Hypothesis testing, distributions, regression analysis, statistical modeling</a:t>
            </a:r>
            <a:endParaRPr lang="en-US" sz="837" dirty="0"/>
          </a:p>
        </p:txBody>
      </p:sp>
      <p:sp>
        <p:nvSpPr>
          <p:cNvPr id="16" name="Shape 9"/>
          <p:cNvSpPr/>
          <p:nvPr/>
        </p:nvSpPr>
        <p:spPr>
          <a:xfrm>
            <a:off x="642938" y="1893094"/>
            <a:ext cx="3839766" cy="82867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7" name="Shape 10"/>
          <p:cNvSpPr/>
          <p:nvPr/>
        </p:nvSpPr>
        <p:spPr>
          <a:xfrm>
            <a:off x="750094" y="2093119"/>
            <a:ext cx="428625" cy="428625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895" y="2207419"/>
            <a:ext cx="175022" cy="20002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321594" y="2000250"/>
            <a:ext cx="30539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Management</a:t>
            </a:r>
            <a:endParaRPr lang="en-US" sz="1238" dirty="0"/>
          </a:p>
        </p:txBody>
      </p:sp>
      <p:sp>
        <p:nvSpPr>
          <p:cNvPr id="20" name="Text 12"/>
          <p:cNvSpPr/>
          <p:nvPr/>
        </p:nvSpPr>
        <p:spPr>
          <a:xfrm>
            <a:off x="1321594" y="2271713"/>
            <a:ext cx="3053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SQL, NoSQL databases, data warehousing, ETL processes</a:t>
            </a:r>
            <a:endParaRPr lang="en-US" sz="837" dirty="0"/>
          </a:p>
        </p:txBody>
      </p:sp>
      <p:sp>
        <p:nvSpPr>
          <p:cNvPr id="21" name="Shape 13"/>
          <p:cNvSpPr/>
          <p:nvPr/>
        </p:nvSpPr>
        <p:spPr>
          <a:xfrm>
            <a:off x="4661297" y="1893094"/>
            <a:ext cx="3839766" cy="82867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2" name="Shape 14"/>
          <p:cNvSpPr/>
          <p:nvPr/>
        </p:nvSpPr>
        <p:spPr>
          <a:xfrm>
            <a:off x="4768453" y="2093119"/>
            <a:ext cx="428625" cy="428625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2753" y="2207419"/>
            <a:ext cx="200025" cy="200025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339953" y="2000250"/>
            <a:ext cx="30539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</a:t>
            </a:r>
            <a:endParaRPr lang="en-US" sz="1238" dirty="0"/>
          </a:p>
        </p:txBody>
      </p:sp>
      <p:sp>
        <p:nvSpPr>
          <p:cNvPr id="25" name="Text 16"/>
          <p:cNvSpPr/>
          <p:nvPr/>
        </p:nvSpPr>
        <p:spPr>
          <a:xfrm>
            <a:off x="5339953" y="2271713"/>
            <a:ext cx="3053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Supervised/unsupervised learning, neural networks, deep learning</a:t>
            </a:r>
            <a:endParaRPr lang="en-US" sz="837" dirty="0"/>
          </a:p>
        </p:txBody>
      </p:sp>
      <p:sp>
        <p:nvSpPr>
          <p:cNvPr id="26" name="Shape 17"/>
          <p:cNvSpPr/>
          <p:nvPr/>
        </p:nvSpPr>
        <p:spPr>
          <a:xfrm>
            <a:off x="642938" y="2900363"/>
            <a:ext cx="3839766" cy="82867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7" name="Shape 18"/>
          <p:cNvSpPr/>
          <p:nvPr/>
        </p:nvSpPr>
        <p:spPr>
          <a:xfrm>
            <a:off x="750094" y="3100388"/>
            <a:ext cx="428625" cy="428625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892" y="3214688"/>
            <a:ext cx="225028" cy="200025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1321594" y="3007519"/>
            <a:ext cx="30539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Visualization</a:t>
            </a:r>
            <a:endParaRPr lang="en-US" sz="1238" dirty="0"/>
          </a:p>
        </p:txBody>
      </p:sp>
      <p:sp>
        <p:nvSpPr>
          <p:cNvPr id="30" name="Text 20"/>
          <p:cNvSpPr/>
          <p:nvPr/>
        </p:nvSpPr>
        <p:spPr>
          <a:xfrm>
            <a:off x="1321594" y="3278981"/>
            <a:ext cx="3053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Tableau, Power BI, matplotlib, D3.js for effective data presentation</a:t>
            </a:r>
            <a:endParaRPr lang="en-US" sz="837" dirty="0"/>
          </a:p>
        </p:txBody>
      </p:sp>
      <p:sp>
        <p:nvSpPr>
          <p:cNvPr id="31" name="Shape 21"/>
          <p:cNvSpPr/>
          <p:nvPr/>
        </p:nvSpPr>
        <p:spPr>
          <a:xfrm>
            <a:off x="4661297" y="2900363"/>
            <a:ext cx="3839766" cy="82867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2" name="Shape 22"/>
          <p:cNvSpPr/>
          <p:nvPr/>
        </p:nvSpPr>
        <p:spPr>
          <a:xfrm>
            <a:off x="4768453" y="3100388"/>
            <a:ext cx="428625" cy="428625"/>
          </a:xfrm>
          <a:prstGeom prst="ellipse">
            <a:avLst/>
          </a:prstGeom>
          <a:solidFill>
            <a:srgbClr val="2ECC71"/>
          </a:solidFill>
          <a:ln/>
        </p:spPr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3214688"/>
            <a:ext cx="250031" cy="200025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5339953" y="3007519"/>
            <a:ext cx="30539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8C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Interpersonal Skills</a:t>
            </a:r>
            <a:endParaRPr lang="en-US" sz="1238" dirty="0"/>
          </a:p>
        </p:txBody>
      </p:sp>
      <p:sp>
        <p:nvSpPr>
          <p:cNvPr id="35" name="Text 24"/>
          <p:cNvSpPr/>
          <p:nvPr/>
        </p:nvSpPr>
        <p:spPr>
          <a:xfrm>
            <a:off x="5339953" y="3278981"/>
            <a:ext cx="3053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Communication, storytelling, teamwork, business understanding</a:t>
            </a:r>
            <a:endParaRPr lang="en-US" sz="837" dirty="0"/>
          </a:p>
        </p:txBody>
      </p:sp>
      <p:sp>
        <p:nvSpPr>
          <p:cNvPr id="36" name="Shape 25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37" name="Text 26"/>
          <p:cNvSpPr/>
          <p:nvPr/>
        </p:nvSpPr>
        <p:spPr>
          <a:xfrm>
            <a:off x="8792868" y="4757738"/>
            <a:ext cx="208257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640</Words>
  <Application>Microsoft Office PowerPoint</Application>
  <PresentationFormat>On-screen Show (16:9)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Praveena S</cp:lastModifiedBy>
  <cp:revision>3</cp:revision>
  <dcterms:created xsi:type="dcterms:W3CDTF">2025-08-01T16:25:21Z</dcterms:created>
  <dcterms:modified xsi:type="dcterms:W3CDTF">2025-11-07T11:06:50Z</dcterms:modified>
</cp:coreProperties>
</file>